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
  </p:notesMasterIdLst>
  <p:sldIdLst>
    <p:sldId id="261" r:id="rId2"/>
    <p:sldId id="265" r:id="rId3"/>
  </p:sldIdLst>
  <p:sldSz cx="13004800" cy="9753600"/>
  <p:notesSz cx="7102475" cy="9388475"/>
  <p:embeddedFontLst>
    <p:embeddedFont>
      <p:font typeface="Impact" panose="020B0806030902050204" pitchFamily="34" charset="0"/>
      <p:regular r:id="rId5"/>
    </p:embeddedFont>
    <p:embeddedFont>
      <p:font typeface="Arial Black" panose="020B0A04020102020204" pitchFamily="34" charset="0"/>
      <p:bold r:id="rId6"/>
    </p:embeddedFont>
    <p:embeddedFont>
      <p:font typeface="Helvetica Neue" panose="020B060402020202020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userDrawn="1">
          <p15:clr>
            <a:srgbClr val="A4A3A4"/>
          </p15:clr>
        </p15:guide>
        <p15:guide id="2" pos="4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96F"/>
    <a:srgbClr val="F8FDC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snapToGrid="0">
      <p:cViewPr varScale="1">
        <p:scale>
          <a:sx n="48" d="100"/>
          <a:sy n="48" d="100"/>
        </p:scale>
        <p:origin x="1416" y="90"/>
      </p:cViewPr>
      <p:guideLst>
        <p:guide orient="horz" pos="3072"/>
        <p:guide pos="4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46997" y="4459526"/>
            <a:ext cx="5208481" cy="4224814"/>
          </a:xfrm>
          <a:prstGeom prst="rect">
            <a:avLst/>
          </a:prstGeom>
          <a:noFill/>
          <a:ln>
            <a:noFill/>
          </a:ln>
        </p:spPr>
        <p:txBody>
          <a:bodyPr lIns="94213" tIns="94213" rIns="94213" bIns="94213" anchor="t" anchorCtr="0"/>
          <a:lstStyle>
            <a:lvl1pPr marL="0" marR="0" lvl="0" indent="0" algn="l" rtl="0">
              <a:lnSpc>
                <a:spcPct val="117999"/>
              </a:lnSpc>
              <a:spcBef>
                <a:spcPts val="0"/>
              </a:spcBef>
              <a:buNone/>
              <a:defRPr sz="2200" b="0" i="0" u="none" strike="noStrike" cap="none">
                <a:latin typeface="Helvetica Neue"/>
                <a:ea typeface="Helvetica Neue"/>
                <a:cs typeface="Helvetica Neue"/>
                <a:sym typeface="Helvetica Neue"/>
              </a:defRPr>
            </a:lvl1pPr>
            <a:lvl2pPr marL="457200" marR="0" lvl="1" indent="228600" algn="l" rtl="0">
              <a:lnSpc>
                <a:spcPct val="117999"/>
              </a:lnSpc>
              <a:spcBef>
                <a:spcPts val="0"/>
              </a:spcBef>
              <a:buNone/>
              <a:defRPr sz="2200" b="0" i="0" u="none" strike="noStrike" cap="none">
                <a:latin typeface="Helvetica Neue"/>
                <a:ea typeface="Helvetica Neue"/>
                <a:cs typeface="Helvetica Neue"/>
                <a:sym typeface="Helvetica Neue"/>
              </a:defRPr>
            </a:lvl2pPr>
            <a:lvl3pPr marL="914400" marR="0" lvl="2" indent="457200" algn="l" rtl="0">
              <a:lnSpc>
                <a:spcPct val="117999"/>
              </a:lnSpc>
              <a:spcBef>
                <a:spcPts val="0"/>
              </a:spcBef>
              <a:buNone/>
              <a:defRPr sz="2200" b="0" i="0" u="none" strike="noStrike" cap="none">
                <a:latin typeface="Helvetica Neue"/>
                <a:ea typeface="Helvetica Neue"/>
                <a:cs typeface="Helvetica Neue"/>
                <a:sym typeface="Helvetica Neue"/>
              </a:defRPr>
            </a:lvl3pPr>
            <a:lvl4pPr marL="1371600" marR="0" lvl="3" indent="685800" algn="l" rtl="0">
              <a:lnSpc>
                <a:spcPct val="117999"/>
              </a:lnSpc>
              <a:spcBef>
                <a:spcPts val="0"/>
              </a:spcBef>
              <a:buNone/>
              <a:defRPr sz="2200" b="0" i="0" u="none" strike="noStrike" cap="none">
                <a:latin typeface="Helvetica Neue"/>
                <a:ea typeface="Helvetica Neue"/>
                <a:cs typeface="Helvetica Neue"/>
                <a:sym typeface="Helvetica Neue"/>
              </a:defRPr>
            </a:lvl4pPr>
            <a:lvl5pPr marL="1828800" marR="0" lvl="4" indent="914400" algn="l" rtl="0">
              <a:lnSpc>
                <a:spcPct val="117999"/>
              </a:lnSpc>
              <a:spcBef>
                <a:spcPts val="0"/>
              </a:spcBef>
              <a:buNone/>
              <a:defRPr sz="2200" b="0" i="0" u="none" strike="noStrike" cap="none">
                <a:latin typeface="Helvetica Neue"/>
                <a:ea typeface="Helvetica Neue"/>
                <a:cs typeface="Helvetica Neue"/>
                <a:sym typeface="Helvetica Neue"/>
              </a:defRPr>
            </a:lvl5pPr>
            <a:lvl6pPr marL="2286000" marR="0" lvl="5" indent="1143000" algn="l" rtl="0">
              <a:lnSpc>
                <a:spcPct val="117999"/>
              </a:lnSpc>
              <a:spcBef>
                <a:spcPts val="0"/>
              </a:spcBef>
              <a:buNone/>
              <a:defRPr sz="2200" b="0" i="0" u="none" strike="noStrike" cap="none">
                <a:latin typeface="Helvetica Neue"/>
                <a:ea typeface="Helvetica Neue"/>
                <a:cs typeface="Helvetica Neue"/>
                <a:sym typeface="Helvetica Neue"/>
              </a:defRPr>
            </a:lvl6pPr>
            <a:lvl7pPr marL="2743200" marR="0" lvl="6" indent="1371600" algn="l" rtl="0">
              <a:lnSpc>
                <a:spcPct val="117999"/>
              </a:lnSpc>
              <a:spcBef>
                <a:spcPts val="0"/>
              </a:spcBef>
              <a:buNone/>
              <a:defRPr sz="2200" b="0" i="0" u="none" strike="noStrike" cap="none">
                <a:latin typeface="Helvetica Neue"/>
                <a:ea typeface="Helvetica Neue"/>
                <a:cs typeface="Helvetica Neue"/>
                <a:sym typeface="Helvetica Neue"/>
              </a:defRPr>
            </a:lvl7pPr>
            <a:lvl8pPr marL="3200400" marR="0" lvl="7" indent="1600200" algn="l" rtl="0">
              <a:lnSpc>
                <a:spcPct val="117999"/>
              </a:lnSpc>
              <a:spcBef>
                <a:spcPts val="0"/>
              </a:spcBef>
              <a:buNone/>
              <a:defRPr sz="2200" b="0" i="0" u="none" strike="noStrike" cap="none">
                <a:latin typeface="Helvetica Neue"/>
                <a:ea typeface="Helvetica Neue"/>
                <a:cs typeface="Helvetica Neue"/>
                <a:sym typeface="Helvetica Neue"/>
              </a:defRPr>
            </a:lvl8pPr>
            <a:lvl9pPr marL="3657600" marR="0" lvl="8" indent="1828800" algn="l" rtl="0">
              <a:lnSpc>
                <a:spcPct val="117999"/>
              </a:lnSpc>
              <a:spcBef>
                <a:spcPts val="0"/>
              </a:spcBef>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70000" y="1638300"/>
            <a:ext cx="10464800" cy="33019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21" name="Shape 21"/>
          <p:cNvSpPr txBox="1">
            <a:spLocks noGrp="1"/>
          </p:cNvSpPr>
          <p:nvPr>
            <p:ph type="body" idx="1"/>
          </p:nvPr>
        </p:nvSpPr>
        <p:spPr>
          <a:xfrm>
            <a:off x="1270000" y="5029200"/>
            <a:ext cx="10464800" cy="11302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22" name="Shape 22"/>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hoto - Horizontal">
    <p:spTree>
      <p:nvGrpSpPr>
        <p:cNvPr id="1" name="Shape 23"/>
        <p:cNvGrpSpPr/>
        <p:nvPr/>
      </p:nvGrpSpPr>
      <p:grpSpPr>
        <a:xfrm>
          <a:off x="0" y="0"/>
          <a:ext cx="0" cy="0"/>
          <a:chOff x="0" y="0"/>
          <a:chExt cx="0" cy="0"/>
        </a:xfrm>
      </p:grpSpPr>
      <p:sp>
        <p:nvSpPr>
          <p:cNvPr id="24" name="Shape 24"/>
          <p:cNvSpPr>
            <a:spLocks noGrp="1"/>
          </p:cNvSpPr>
          <p:nvPr>
            <p:ph type="pic" idx="2"/>
          </p:nvPr>
        </p:nvSpPr>
        <p:spPr>
          <a:xfrm>
            <a:off x="1606550" y="635000"/>
            <a:ext cx="9779000" cy="59182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25" name="Shape 25"/>
          <p:cNvSpPr txBox="1">
            <a:spLocks noGrp="1"/>
          </p:cNvSpPr>
          <p:nvPr>
            <p:ph type="title"/>
          </p:nvPr>
        </p:nvSpPr>
        <p:spPr>
          <a:xfrm>
            <a:off x="1270000" y="6718300"/>
            <a:ext cx="10464800" cy="1422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26" name="Shape 26"/>
          <p:cNvSpPr txBox="1">
            <a:spLocks noGrp="1"/>
          </p:cNvSpPr>
          <p:nvPr>
            <p:ph type="body" idx="1"/>
          </p:nvPr>
        </p:nvSpPr>
        <p:spPr>
          <a:xfrm>
            <a:off x="1270000" y="8191500"/>
            <a:ext cx="10464800" cy="11302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27" name="Shape 27"/>
          <p:cNvSpPr txBox="1">
            <a:spLocks noGrp="1"/>
          </p:cNvSpPr>
          <p:nvPr>
            <p:ph type="sldNum" idx="12"/>
          </p:nvPr>
        </p:nvSpPr>
        <p:spPr>
          <a:xfrm>
            <a:off x="6311798" y="924560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270000" y="3225800"/>
            <a:ext cx="10464800" cy="3301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30" name="Shape 30"/>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Top">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33" name="Shape 33"/>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mp; Bulle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36" name="Shape 36"/>
          <p:cNvSpPr txBox="1">
            <a:spLocks noGrp="1"/>
          </p:cNvSpPr>
          <p:nvPr>
            <p:ph type="body" idx="1"/>
          </p:nvPr>
        </p:nvSpPr>
        <p:spPr>
          <a:xfrm>
            <a:off x="952500" y="2603500"/>
            <a:ext cx="11099799" cy="6286499"/>
          </a:xfrm>
          <a:prstGeom prst="rect">
            <a:avLst/>
          </a:prstGeom>
          <a:noFill/>
          <a:ln>
            <a:noFill/>
          </a:ln>
        </p:spPr>
        <p:txBody>
          <a:bodyPr lIns="91425" tIns="91425" rIns="91425" bIns="91425" anchor="ctr"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37" name="Shape 37"/>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ullets">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952500" y="1270000"/>
            <a:ext cx="11099799" cy="7213600"/>
          </a:xfrm>
          <a:prstGeom prst="rect">
            <a:avLst/>
          </a:prstGeom>
          <a:noFill/>
          <a:ln>
            <a:noFill/>
          </a:ln>
        </p:spPr>
        <p:txBody>
          <a:bodyPr lIns="91425" tIns="91425" rIns="91425" bIns="91425" anchor="ctr"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0" name="Shape 40"/>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hoto - 3 Up">
    <p:spTree>
      <p:nvGrpSpPr>
        <p:cNvPr id="1" name="Shape 41"/>
        <p:cNvGrpSpPr/>
        <p:nvPr/>
      </p:nvGrpSpPr>
      <p:grpSpPr>
        <a:xfrm>
          <a:off x="0" y="0"/>
          <a:ext cx="0" cy="0"/>
          <a:chOff x="0" y="0"/>
          <a:chExt cx="0" cy="0"/>
        </a:xfrm>
      </p:grpSpPr>
      <p:sp>
        <p:nvSpPr>
          <p:cNvPr id="42" name="Shape 42"/>
          <p:cNvSpPr>
            <a:spLocks noGrp="1"/>
          </p:cNvSpPr>
          <p:nvPr>
            <p:ph type="pic" idx="2"/>
          </p:nvPr>
        </p:nvSpPr>
        <p:spPr>
          <a:xfrm>
            <a:off x="6718300" y="5092700"/>
            <a:ext cx="5333999" cy="37719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3" name="Shape 43"/>
          <p:cNvSpPr>
            <a:spLocks noGrp="1"/>
          </p:cNvSpPr>
          <p:nvPr>
            <p:ph type="pic" idx="3"/>
          </p:nvPr>
        </p:nvSpPr>
        <p:spPr>
          <a:xfrm>
            <a:off x="6724517" y="889000"/>
            <a:ext cx="5333999" cy="37719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4" name="Shape 44"/>
          <p:cNvSpPr>
            <a:spLocks noGrp="1"/>
          </p:cNvSpPr>
          <p:nvPr>
            <p:ph type="pic" idx="4"/>
          </p:nvPr>
        </p:nvSpPr>
        <p:spPr>
          <a:xfrm>
            <a:off x="952500" y="889000"/>
            <a:ext cx="5333999" cy="79756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5" name="Shape 45"/>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Quote">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1270000" y="6362700"/>
            <a:ext cx="10464800" cy="4698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24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8" name="Shape 48"/>
          <p:cNvSpPr txBox="1">
            <a:spLocks noGrp="1"/>
          </p:cNvSpPr>
          <p:nvPr>
            <p:ph type="body" idx="2"/>
          </p:nvPr>
        </p:nvSpPr>
        <p:spPr>
          <a:xfrm>
            <a:off x="1270000" y="4267200"/>
            <a:ext cx="10464800" cy="685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38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9" name="Shape 49"/>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hoto">
    <p:spTree>
      <p:nvGrpSpPr>
        <p:cNvPr id="1" name="Shape 50"/>
        <p:cNvGrpSpPr/>
        <p:nvPr/>
      </p:nvGrpSpPr>
      <p:grpSpPr>
        <a:xfrm>
          <a:off x="0" y="0"/>
          <a:ext cx="0" cy="0"/>
          <a:chOff x="0" y="0"/>
          <a:chExt cx="0" cy="0"/>
        </a:xfrm>
      </p:grpSpPr>
      <p:sp>
        <p:nvSpPr>
          <p:cNvPr id="51" name="Shape 51"/>
          <p:cNvSpPr>
            <a:spLocks noGrp="1"/>
          </p:cNvSpPr>
          <p:nvPr>
            <p:ph type="pic" idx="2"/>
          </p:nvPr>
        </p:nvSpPr>
        <p:spPr>
          <a:xfrm>
            <a:off x="0" y="0"/>
            <a:ext cx="13004799" cy="9753599"/>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52" name="Shape 52"/>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7" name="Shape 7"/>
          <p:cNvSpPr txBox="1">
            <a:spLocks noGrp="1"/>
          </p:cNvSpPr>
          <p:nvPr>
            <p:ph type="body" idx="1"/>
          </p:nvPr>
        </p:nvSpPr>
        <p:spPr>
          <a:xfrm>
            <a:off x="952500" y="2603500"/>
            <a:ext cx="11099799" cy="6286499"/>
          </a:xfrm>
          <a:prstGeom prst="rect">
            <a:avLst/>
          </a:prstGeom>
          <a:noFill/>
          <a:ln>
            <a:noFill/>
          </a:ln>
        </p:spPr>
        <p:txBody>
          <a:bodyPr lIns="91425" tIns="91425" rIns="91425" bIns="91425" anchor="ctr"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8" name="Shape 8"/>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hyperlink" Target="mailto:pgh4CEDAW@gmail.com" TargetMode="External"/><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20060" y="8513428"/>
            <a:ext cx="3942938" cy="10109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Shape 84"/>
          <p:cNvPicPr preferRelativeResize="0"/>
          <p:nvPr/>
        </p:nvPicPr>
        <p:blipFill rotWithShape="1">
          <a:blip r:embed="rId2">
            <a:alphaModFix/>
          </a:blip>
          <a:srcRect/>
          <a:stretch/>
        </p:blipFill>
        <p:spPr>
          <a:xfrm>
            <a:off x="236437" y="8388016"/>
            <a:ext cx="3910184" cy="1355284"/>
          </a:xfrm>
          <a:prstGeom prst="rect">
            <a:avLst/>
          </a:prstGeom>
          <a:noFill/>
          <a:ln>
            <a:noFill/>
          </a:ln>
        </p:spPr>
      </p:pic>
      <p:pic>
        <p:nvPicPr>
          <p:cNvPr id="22" name="Picture 21"/>
          <p:cNvPicPr>
            <a:picLocks noChangeAspect="1"/>
          </p:cNvPicPr>
          <p:nvPr/>
        </p:nvPicPr>
        <p:blipFill>
          <a:blip r:embed="rId3"/>
          <a:stretch>
            <a:fillRect/>
          </a:stretch>
        </p:blipFill>
        <p:spPr>
          <a:xfrm>
            <a:off x="5153024" y="7705724"/>
            <a:ext cx="1186720" cy="1223675"/>
          </a:xfrm>
          <a:prstGeom prst="rect">
            <a:avLst/>
          </a:prstGeom>
        </p:spPr>
      </p:pic>
      <p:pic>
        <p:nvPicPr>
          <p:cNvPr id="21" name="Picture 20"/>
          <p:cNvPicPr>
            <a:picLocks noChangeAspect="1"/>
          </p:cNvPicPr>
          <p:nvPr/>
        </p:nvPicPr>
        <p:blipFill>
          <a:blip r:embed="rId4"/>
          <a:stretch>
            <a:fillRect/>
          </a:stretch>
        </p:blipFill>
        <p:spPr>
          <a:xfrm>
            <a:off x="6369841" y="7160330"/>
            <a:ext cx="2163654" cy="835076"/>
          </a:xfrm>
          <a:prstGeom prst="rect">
            <a:avLst/>
          </a:prstGeom>
        </p:spPr>
      </p:pic>
      <p:grpSp>
        <p:nvGrpSpPr>
          <p:cNvPr id="5" name="Group 4"/>
          <p:cNvGrpSpPr/>
          <p:nvPr/>
        </p:nvGrpSpPr>
        <p:grpSpPr>
          <a:xfrm>
            <a:off x="7776966" y="-365880"/>
            <a:ext cx="6156841" cy="9822281"/>
            <a:chOff x="-397565" y="-234961"/>
            <a:chExt cx="5783973" cy="9909669"/>
          </a:xfrm>
        </p:grpSpPr>
        <p:sp>
          <p:nvSpPr>
            <p:cNvPr id="10" name="Shape 64"/>
            <p:cNvSpPr/>
            <p:nvPr/>
          </p:nvSpPr>
          <p:spPr>
            <a:xfrm>
              <a:off x="773469" y="6470466"/>
              <a:ext cx="3441902" cy="9398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1800" b="1" i="0" u="none" strike="noStrike" cap="none" dirty="0">
                  <a:solidFill>
                    <a:srgbClr val="000000"/>
                  </a:solidFill>
                  <a:latin typeface="Helvetica Neue"/>
                  <a:ea typeface="Helvetica Neue"/>
                  <a:cs typeface="Helvetica Neue"/>
                  <a:sym typeface="Helvetica Neue"/>
                </a:rPr>
                <a:t>Convention on the Elimination of All Forms of Discrimination Against Women</a:t>
              </a:r>
            </a:p>
          </p:txBody>
        </p:sp>
        <p:pic>
          <p:nvPicPr>
            <p:cNvPr id="6" name="Shape 59"/>
            <p:cNvPicPr preferRelativeResize="0"/>
            <p:nvPr/>
          </p:nvPicPr>
          <p:blipFill rotWithShape="1">
            <a:blip r:embed="rId5">
              <a:alphaModFix/>
            </a:blip>
            <a:srcRect/>
            <a:stretch/>
          </p:blipFill>
          <p:spPr>
            <a:xfrm>
              <a:off x="-397565" y="-234961"/>
              <a:ext cx="5783973" cy="5857814"/>
            </a:xfrm>
            <a:prstGeom prst="rect">
              <a:avLst/>
            </a:prstGeom>
            <a:noFill/>
            <a:ln>
              <a:noFill/>
            </a:ln>
          </p:spPr>
        </p:pic>
        <p:sp>
          <p:nvSpPr>
            <p:cNvPr id="7" name="Shape 61"/>
            <p:cNvSpPr/>
            <p:nvPr/>
          </p:nvSpPr>
          <p:spPr>
            <a:xfrm>
              <a:off x="890104" y="5197021"/>
              <a:ext cx="3332814" cy="11938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1F43C9"/>
                </a:buClr>
                <a:buSzPct val="25000"/>
                <a:buFont typeface="Helvetica Neue"/>
                <a:buNone/>
              </a:pPr>
              <a:r>
                <a:rPr lang="en-US" sz="3600" b="1" i="0" u="none" strike="noStrike" cap="none" dirty="0">
                  <a:solidFill>
                    <a:srgbClr val="1F43C9"/>
                  </a:solidFill>
                  <a:latin typeface="Helvetica Neue"/>
                  <a:ea typeface="Helvetica Neue"/>
                  <a:cs typeface="Helvetica Neue"/>
                  <a:sym typeface="Helvetica Neue"/>
                </a:rPr>
                <a:t>PITTSBURGH FOR CEDAW</a:t>
              </a:r>
            </a:p>
          </p:txBody>
        </p:sp>
        <p:cxnSp>
          <p:nvCxnSpPr>
            <p:cNvPr id="8" name="Shape 62"/>
            <p:cNvCxnSpPr/>
            <p:nvPr/>
          </p:nvCxnSpPr>
          <p:spPr>
            <a:xfrm>
              <a:off x="702061" y="7417400"/>
              <a:ext cx="3520857" cy="0"/>
            </a:xfrm>
            <a:prstGeom prst="straightConnector1">
              <a:avLst/>
            </a:prstGeom>
            <a:noFill/>
            <a:ln w="25400" cap="flat" cmpd="sng">
              <a:solidFill>
                <a:srgbClr val="000000"/>
              </a:solidFill>
              <a:prstDash val="solid"/>
              <a:miter/>
              <a:headEnd type="none" w="med" len="med"/>
              <a:tailEnd type="none" w="med" len="med"/>
            </a:ln>
          </p:spPr>
        </p:cxnSp>
        <p:cxnSp>
          <p:nvCxnSpPr>
            <p:cNvPr id="9" name="Shape 63"/>
            <p:cNvCxnSpPr/>
            <p:nvPr/>
          </p:nvCxnSpPr>
          <p:spPr>
            <a:xfrm>
              <a:off x="766919" y="6419733"/>
              <a:ext cx="3455999" cy="0"/>
            </a:xfrm>
            <a:prstGeom prst="straightConnector1">
              <a:avLst/>
            </a:prstGeom>
            <a:noFill/>
            <a:ln w="25400" cap="flat" cmpd="sng">
              <a:solidFill>
                <a:srgbClr val="000000"/>
              </a:solidFill>
              <a:prstDash val="solid"/>
              <a:miter/>
              <a:headEnd type="none" w="med" len="med"/>
              <a:tailEnd type="none" w="med" len="med"/>
            </a:ln>
          </p:spPr>
        </p:cxnSp>
        <p:sp>
          <p:nvSpPr>
            <p:cNvPr id="11" name="Shape 67"/>
            <p:cNvSpPr/>
            <p:nvPr/>
          </p:nvSpPr>
          <p:spPr>
            <a:xfrm>
              <a:off x="1463650" y="1450494"/>
              <a:ext cx="2078133" cy="106770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1F43C9"/>
                </a:buClr>
                <a:buSzPct val="25000"/>
                <a:buFont typeface="Helvetica Neue"/>
                <a:buNone/>
              </a:pPr>
              <a:r>
                <a:rPr lang="en-US" sz="3000" b="1" i="0" u="none" strike="noStrike" cap="none" dirty="0">
                  <a:solidFill>
                    <a:srgbClr val="1F43C9"/>
                  </a:solidFill>
                  <a:latin typeface="Helvetica Neue"/>
                  <a:ea typeface="Helvetica Neue"/>
                  <a:cs typeface="Helvetica Neue"/>
                  <a:sym typeface="Helvetica Neue"/>
                </a:rPr>
                <a:t>No Limits</a:t>
              </a:r>
            </a:p>
            <a:p>
              <a:pPr marL="0" marR="0" lvl="0" indent="0" algn="ctr" rtl="0">
                <a:lnSpc>
                  <a:spcPct val="100000"/>
                </a:lnSpc>
                <a:spcBef>
                  <a:spcPts val="0"/>
                </a:spcBef>
                <a:spcAft>
                  <a:spcPts val="0"/>
                </a:spcAft>
                <a:buClr>
                  <a:srgbClr val="1F43C9"/>
                </a:buClr>
                <a:buSzPct val="25000"/>
                <a:buFont typeface="Helvetica Neue"/>
                <a:buNone/>
              </a:pPr>
              <a:r>
                <a:rPr lang="en-US" sz="3000" b="1" i="0" u="none" strike="noStrike" cap="none" dirty="0">
                  <a:solidFill>
                    <a:srgbClr val="1F43C9"/>
                  </a:solidFill>
                  <a:latin typeface="Helvetica Neue"/>
                  <a:ea typeface="Helvetica Neue"/>
                  <a:cs typeface="Helvetica Neue"/>
                  <a:sym typeface="Helvetica Neue"/>
                </a:rPr>
                <a:t>For Women!</a:t>
              </a:r>
            </a:p>
          </p:txBody>
        </p:sp>
        <p:sp>
          <p:nvSpPr>
            <p:cNvPr id="12" name="Rectangle 11"/>
            <p:cNvSpPr/>
            <p:nvPr/>
          </p:nvSpPr>
          <p:spPr>
            <a:xfrm>
              <a:off x="702061" y="7624768"/>
              <a:ext cx="3520856" cy="2049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It pays to invest in women! </a:t>
              </a:r>
            </a:p>
            <a:p>
              <a:pPr algn="ctr"/>
              <a:r>
                <a:rPr lang="en-US" dirty="0"/>
                <a:t>Economists at the World Bank have concluded that improving gender equality improves the overall economy while increasing school enrollment, improving children’s health, and reducing maternal and infant mortality.</a:t>
              </a:r>
            </a:p>
          </p:txBody>
        </p:sp>
      </p:grpSp>
      <p:sp>
        <p:nvSpPr>
          <p:cNvPr id="13" name="Shape 72"/>
          <p:cNvSpPr/>
          <p:nvPr/>
        </p:nvSpPr>
        <p:spPr>
          <a:xfrm>
            <a:off x="4593592" y="958490"/>
            <a:ext cx="3861955" cy="3918310"/>
          </a:xfrm>
          <a:prstGeom prst="rect">
            <a:avLst/>
          </a:prstGeom>
          <a:noFill/>
          <a:ln w="76200" cap="flat" cmpd="sng">
            <a:noFill/>
            <a:prstDash val="solid"/>
            <a:miter/>
            <a:headEnd type="none" w="med" len="med"/>
            <a:tailEnd type="none" w="med" len="med"/>
          </a:ln>
        </p:spPr>
        <p:txBody>
          <a:bodyPr lIns="50800" tIns="50800" rIns="50800" bIns="50800" numCol="2"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32 BJ SEIU</a:t>
            </a:r>
          </a:p>
          <a:p>
            <a:pPr marL="0" marR="0" lvl="0" indent="0" algn="ctr" rtl="0">
              <a:lnSpc>
                <a:spcPct val="100000"/>
              </a:lnSpc>
              <a:spcBef>
                <a:spcPts val="0"/>
              </a:spcBef>
              <a:spcAft>
                <a:spcPts val="0"/>
              </a:spcAft>
              <a:buClr>
                <a:srgbClr val="000000"/>
              </a:buClr>
              <a:buSzPct val="25000"/>
              <a:buFont typeface="Helvetica Neue"/>
              <a:buNone/>
            </a:pPr>
            <a:r>
              <a:rPr lang="en-US" sz="1200" dirty="0">
                <a:latin typeface="Helvetica Neue"/>
                <a:ea typeface="Helvetica Neue"/>
                <a:cs typeface="Helvetica Neue"/>
                <a:sym typeface="Helvetica Neue"/>
              </a:rPr>
              <a:t>AAUW of Fox Chapel</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AAUW of North Hills </a:t>
            </a:r>
            <a:r>
              <a:rPr lang="en-US" sz="1200" b="0" i="0" u="none" strike="noStrike" cap="none" dirty="0" err="1">
                <a:solidFill>
                  <a:srgbClr val="000000"/>
                </a:solidFill>
                <a:latin typeface="Helvetica Neue"/>
                <a:ea typeface="Helvetica Neue"/>
                <a:cs typeface="Helvetica Neue"/>
                <a:sym typeface="Helvetica Neue"/>
              </a:rPr>
              <a:t>Pgh</a:t>
            </a:r>
            <a:endParaRPr lang="en-US" sz="12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ACLU of PA</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American Friends Service Committee PA</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B-PEP</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Code Pink</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F &amp; M Technology LLC</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Gender Studies Class at Slippery Rock University</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Gertrude Stein Club of Greater Pittsburgh</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Greater Pittsburgh Business &amp; Professional Women's Club</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Health Care 4 All PA</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Human Rights City Alliance</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League of Women Voters of Greater Pittsburgh</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New Voices Pittsburgh</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One Pittsburgh</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Pittsburgh Chapter of WORD</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Pittsburgh United</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Planned Parenthood of Western PA</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The Commission on Human Relations</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Thomas Merton Center</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University of Pittsburgh </a:t>
            </a:r>
            <a:r>
              <a:rPr lang="en-US" sz="1200" b="0" i="0" u="none" strike="noStrike" cap="none" dirty="0" err="1">
                <a:solidFill>
                  <a:srgbClr val="000000"/>
                </a:solidFill>
                <a:latin typeface="Helvetica Neue"/>
                <a:ea typeface="Helvetica Neue"/>
                <a:cs typeface="Helvetica Neue"/>
                <a:sym typeface="Helvetica Neue"/>
              </a:rPr>
              <a:t>Dept</a:t>
            </a:r>
            <a:r>
              <a:rPr lang="en-US" sz="1200" b="0" i="0" u="none" strike="noStrike" cap="none" dirty="0">
                <a:solidFill>
                  <a:srgbClr val="000000"/>
                </a:solidFill>
                <a:latin typeface="Helvetica Neue"/>
                <a:ea typeface="Helvetica Neue"/>
                <a:cs typeface="Helvetica Neue"/>
                <a:sym typeface="Helvetica Neue"/>
              </a:rPr>
              <a:t> of Gender Studies</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Women and Girls Foundation</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Women's International League for Peace                and Freedom</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Women's Institute Chatham University</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Women's Law Project</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a:solidFill>
                  <a:srgbClr val="000000"/>
                </a:solidFill>
                <a:latin typeface="Helvetica Neue"/>
                <a:ea typeface="Helvetica Neue"/>
                <a:cs typeface="Helvetica Neue"/>
                <a:sym typeface="Helvetica Neue"/>
              </a:rPr>
              <a:t>YWCA Greater Pittsburgh</a:t>
            </a:r>
          </a:p>
          <a:p>
            <a:pPr marL="0" marR="0" lvl="0" indent="0" algn="ctr" rtl="0">
              <a:lnSpc>
                <a:spcPct val="100000"/>
              </a:lnSpc>
              <a:spcBef>
                <a:spcPts val="0"/>
              </a:spcBef>
              <a:spcAft>
                <a:spcPts val="0"/>
              </a:spcAft>
              <a:buClr>
                <a:srgbClr val="000000"/>
              </a:buClr>
              <a:buSzPct val="25000"/>
              <a:buFont typeface="Helvetica Neue"/>
              <a:buNone/>
            </a:pPr>
            <a:r>
              <a:rPr lang="en-US" sz="1200" b="0" i="0" u="none" strike="noStrike" cap="none" dirty="0" err="1">
                <a:solidFill>
                  <a:srgbClr val="000000"/>
                </a:solidFill>
                <a:latin typeface="Helvetica Neue"/>
                <a:ea typeface="Helvetica Neue"/>
                <a:cs typeface="Helvetica Neue"/>
                <a:sym typeface="Helvetica Neue"/>
              </a:rPr>
              <a:t>Zonta</a:t>
            </a:r>
            <a:r>
              <a:rPr lang="en-US" sz="1200" b="0" i="0" u="none" strike="noStrike" cap="none" dirty="0">
                <a:solidFill>
                  <a:srgbClr val="000000"/>
                </a:solidFill>
                <a:latin typeface="Helvetica Neue"/>
                <a:ea typeface="Helvetica Neue"/>
                <a:cs typeface="Helvetica Neue"/>
                <a:sym typeface="Helvetica Neue"/>
              </a:rPr>
              <a:t> Club of Pittsburgh </a:t>
            </a:r>
          </a:p>
        </p:txBody>
      </p:sp>
      <p:sp>
        <p:nvSpPr>
          <p:cNvPr id="18" name="TextBox 17"/>
          <p:cNvSpPr txBox="1"/>
          <p:nvPr/>
        </p:nvSpPr>
        <p:spPr>
          <a:xfrm>
            <a:off x="4605359" y="345148"/>
            <a:ext cx="3776730" cy="707886"/>
          </a:xfrm>
          <a:prstGeom prst="rect">
            <a:avLst/>
          </a:prstGeom>
          <a:noFill/>
        </p:spPr>
        <p:txBody>
          <a:bodyPr wrap="square" rtlCol="0">
            <a:spAutoFit/>
          </a:bodyPr>
          <a:lstStyle/>
          <a:p>
            <a:pPr lvl="0" algn="ctr">
              <a:buClr>
                <a:srgbClr val="000000"/>
              </a:buClr>
              <a:buSzPct val="25000"/>
            </a:pPr>
            <a:r>
              <a:rPr lang="en-US" sz="2000" b="1" dirty="0">
                <a:latin typeface="Helvetica Neue" panose="020B0604020202020204" charset="0"/>
                <a:ea typeface="Helvetica Neue"/>
                <a:cs typeface="Helvetica Neue"/>
                <a:sym typeface="Helvetica Neue"/>
              </a:rPr>
              <a:t>PITTSBURGH for CEDAW is </a:t>
            </a:r>
          </a:p>
          <a:p>
            <a:pPr lvl="0" algn="ctr">
              <a:buClr>
                <a:srgbClr val="000000"/>
              </a:buClr>
              <a:buSzPct val="25000"/>
            </a:pPr>
            <a:r>
              <a:rPr lang="en-US" sz="2000" b="1" dirty="0">
                <a:latin typeface="Helvetica Neue" panose="020B0604020202020204" charset="0"/>
                <a:ea typeface="Helvetica Neue"/>
                <a:cs typeface="Helvetica Neue"/>
                <a:sym typeface="Helvetica Neue"/>
              </a:rPr>
              <a:t>ENDORSED BY</a:t>
            </a:r>
          </a:p>
        </p:txBody>
      </p:sp>
      <p:sp>
        <p:nvSpPr>
          <p:cNvPr id="19" name="Rectangle 18"/>
          <p:cNvSpPr/>
          <p:nvPr/>
        </p:nvSpPr>
        <p:spPr>
          <a:xfrm>
            <a:off x="4571423" y="265760"/>
            <a:ext cx="3970412" cy="46769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605359" y="5152358"/>
            <a:ext cx="3959587" cy="952806"/>
          </a:xfrm>
          <a:prstGeom prst="roundRect">
            <a:avLst/>
          </a:prstGeom>
          <a:solidFill>
            <a:schemeClr val="accent4">
              <a:lumMod val="20000"/>
              <a:lumOff val="80000"/>
            </a:schemeClr>
          </a:solid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The 2014 US Conference of Mayors voted to support the</a:t>
            </a:r>
          </a:p>
          <a:p>
            <a:pPr algn="ctr"/>
            <a:r>
              <a:rPr lang="en-US" dirty="0">
                <a:solidFill>
                  <a:schemeClr val="tx1"/>
                </a:solidFill>
                <a:latin typeface="Arial Black" panose="020B0A04020102020204" pitchFamily="34" charset="0"/>
              </a:rPr>
              <a:t> Cities for CEDAW Campaign</a:t>
            </a:r>
          </a:p>
        </p:txBody>
      </p:sp>
      <p:sp>
        <p:nvSpPr>
          <p:cNvPr id="23" name="Shape 74"/>
          <p:cNvSpPr/>
          <p:nvPr/>
        </p:nvSpPr>
        <p:spPr>
          <a:xfrm>
            <a:off x="4717111" y="8689133"/>
            <a:ext cx="3962388" cy="835257"/>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1F43C9"/>
              </a:buClr>
              <a:buSzPct val="25000"/>
              <a:buFont typeface="Helvetica Neue"/>
              <a:buNone/>
            </a:pPr>
            <a:r>
              <a:rPr lang="en-US" b="0" i="0" u="none" strike="noStrike" cap="none" dirty="0">
                <a:solidFill>
                  <a:srgbClr val="1F43C9"/>
                </a:solidFill>
                <a:latin typeface="Helvetica Neue"/>
                <a:ea typeface="Helvetica Neue"/>
                <a:cs typeface="Helvetica Neue"/>
                <a:sym typeface="Helvetica Neue"/>
              </a:rPr>
              <a:t>Email: </a:t>
            </a:r>
            <a:r>
              <a:rPr lang="en-US" b="1" i="0" u="none" strike="noStrike" cap="none" dirty="0">
                <a:solidFill>
                  <a:srgbClr val="1F43C9"/>
                </a:solidFill>
                <a:latin typeface="Helvetica Neue"/>
                <a:ea typeface="Helvetica Neue"/>
                <a:cs typeface="Helvetica Neue"/>
                <a:sym typeface="Helvetica Neue"/>
              </a:rPr>
              <a:t> </a:t>
            </a:r>
            <a:r>
              <a:rPr lang="en-US" b="1" i="0" u="sng" strike="noStrike" cap="none" dirty="0">
                <a:solidFill>
                  <a:schemeClr val="hlink"/>
                </a:solidFill>
                <a:latin typeface="Helvetica Neue"/>
                <a:ea typeface="Helvetica Neue"/>
                <a:cs typeface="Helvetica Neue"/>
                <a:sym typeface="Helvetica Neue"/>
                <a:hlinkClick r:id="rId6"/>
              </a:rPr>
              <a:t>pgh4CEDAW@gmail.com</a:t>
            </a:r>
            <a:r>
              <a:rPr lang="en-US" b="1" i="0" u="none" strike="noStrike" cap="none" dirty="0">
                <a:solidFill>
                  <a:srgbClr val="1F43C9"/>
                </a:solidFill>
                <a:latin typeface="Helvetica Neue"/>
                <a:ea typeface="Helvetica Neue"/>
                <a:cs typeface="Helvetica Neue"/>
                <a:sym typeface="Helvetica Neue"/>
              </a:rPr>
              <a:t> </a:t>
            </a:r>
            <a:r>
              <a:rPr lang="en-US" b="0" i="0" u="none" strike="noStrike" cap="none" dirty="0">
                <a:solidFill>
                  <a:srgbClr val="1F43C9"/>
                </a:solidFill>
                <a:latin typeface="Helvetica Neue"/>
                <a:ea typeface="Helvetica Neue"/>
                <a:cs typeface="Helvetica Neue"/>
                <a:sym typeface="Helvetica Neue"/>
              </a:rPr>
              <a:t>to join our coalition, provide input, or more information</a:t>
            </a:r>
            <a:endParaRPr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1F43C9"/>
              </a:buClr>
              <a:buSzPct val="25000"/>
              <a:buFont typeface="Helvetica Neue"/>
              <a:buNone/>
            </a:pPr>
            <a:r>
              <a:rPr lang="en-US" b="1" i="0" u="none" strike="noStrike" cap="none" dirty="0">
                <a:solidFill>
                  <a:srgbClr val="1F43C9"/>
                </a:solidFill>
                <a:latin typeface="Helvetica Neue"/>
                <a:ea typeface="Helvetica Neue"/>
                <a:cs typeface="Helvetica Neue"/>
                <a:sym typeface="Helvetica Neue"/>
              </a:rPr>
              <a:t>     :  Cities for CEDAW Pittsburgh</a:t>
            </a:r>
          </a:p>
          <a:p>
            <a:pPr marL="0" marR="0" lvl="0" indent="0" algn="l" rtl="0">
              <a:lnSpc>
                <a:spcPct val="100000"/>
              </a:lnSpc>
              <a:spcBef>
                <a:spcPts val="0"/>
              </a:spcBef>
              <a:spcAft>
                <a:spcPts val="0"/>
              </a:spcAft>
              <a:buClr>
                <a:srgbClr val="1F43C9"/>
              </a:buClr>
              <a:buSzPct val="25000"/>
              <a:buFont typeface="Helvetica Neue"/>
              <a:buNone/>
            </a:pPr>
            <a:r>
              <a:rPr lang="en-US" dirty="0">
                <a:solidFill>
                  <a:srgbClr val="1F43C9"/>
                </a:solidFill>
                <a:latin typeface="Helvetica Neue"/>
                <a:ea typeface="Helvetica Neue"/>
                <a:cs typeface="Helvetica Neue"/>
                <a:sym typeface="Helvetica Neue"/>
              </a:rPr>
              <a:t>Website: </a:t>
            </a:r>
            <a:r>
              <a:rPr lang="en-US" b="1" dirty="0">
                <a:solidFill>
                  <a:srgbClr val="1F43C9"/>
                </a:solidFill>
                <a:latin typeface="Helvetica Neue"/>
                <a:ea typeface="Helvetica Neue"/>
                <a:cs typeface="Helvetica Neue"/>
                <a:sym typeface="Helvetica Neue"/>
              </a:rPr>
              <a:t> pgh4CEDAW.org</a:t>
            </a:r>
            <a:endParaRPr lang="en-US" b="1" i="0" u="none" strike="noStrike" cap="none" dirty="0">
              <a:solidFill>
                <a:srgbClr val="1F43C9"/>
              </a:solidFill>
              <a:latin typeface="Helvetica Neue"/>
              <a:ea typeface="Helvetica Neue"/>
              <a:cs typeface="Helvetica Neue"/>
              <a:sym typeface="Helvetica Neue"/>
            </a:endParaRPr>
          </a:p>
        </p:txBody>
      </p:sp>
      <p:pic>
        <p:nvPicPr>
          <p:cNvPr id="24" name="Picture 2" descr="http://www.ywcapgh.org/uploads/media/SOCIAL-MEDIA-ICONS/faceboo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4770149" y="9106761"/>
            <a:ext cx="217717" cy="21213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571423" y="6195185"/>
            <a:ext cx="3970412" cy="1354217"/>
          </a:xfrm>
          <a:prstGeom prst="rect">
            <a:avLst/>
          </a:prstGeom>
          <a:noFill/>
        </p:spPr>
        <p:txBody>
          <a:bodyPr wrap="square" rtlCol="0">
            <a:spAutoFit/>
          </a:bodyPr>
          <a:lstStyle/>
          <a:p>
            <a:pPr algn="ctr"/>
            <a:r>
              <a:rPr lang="en-US" sz="1800" dirty="0">
                <a:latin typeface="Impact" panose="020B0806030902050204" pitchFamily="34" charset="0"/>
              </a:rPr>
              <a:t>In 2011 Pittsburgh Became the 5</a:t>
            </a:r>
            <a:r>
              <a:rPr lang="en-US" sz="1800" baseline="30000" dirty="0">
                <a:latin typeface="Impact" panose="020B0806030902050204" pitchFamily="34" charset="0"/>
              </a:rPr>
              <a:t>th</a:t>
            </a:r>
            <a:r>
              <a:rPr lang="en-US" sz="1800" dirty="0">
                <a:latin typeface="Impact" panose="020B0806030902050204" pitchFamily="34" charset="0"/>
              </a:rPr>
              <a:t> </a:t>
            </a:r>
          </a:p>
          <a:p>
            <a:pPr algn="ctr"/>
            <a:r>
              <a:rPr lang="en-US" sz="1800" dirty="0">
                <a:latin typeface="Impact" panose="020B0806030902050204" pitchFamily="34" charset="0"/>
              </a:rPr>
              <a:t>Human Rights City in the US.</a:t>
            </a:r>
          </a:p>
          <a:p>
            <a:pPr algn="ctr"/>
            <a:endParaRPr lang="en-US" sz="400" dirty="0">
              <a:latin typeface="Impact" panose="020B0806030902050204" pitchFamily="34" charset="0"/>
            </a:endParaRPr>
          </a:p>
          <a:p>
            <a:pPr algn="ctr"/>
            <a:r>
              <a:rPr lang="en-US" sz="1800" dirty="0">
                <a:latin typeface="Impact" panose="020B0806030902050204" pitchFamily="34" charset="0"/>
              </a:rPr>
              <a:t>Help us make Pittsburgh a  CEDAW City</a:t>
            </a:r>
          </a:p>
          <a:p>
            <a:pPr algn="ctr"/>
            <a:endParaRPr lang="en-US" sz="600" dirty="0">
              <a:latin typeface="Impact" panose="020B0806030902050204" pitchFamily="34" charset="0"/>
            </a:endParaRPr>
          </a:p>
          <a:p>
            <a:pPr algn="ctr"/>
            <a:r>
              <a:rPr lang="en-US" sz="1600" b="1" dirty="0">
                <a:latin typeface="Helvetica Neue" panose="020B0604020202020204" charset="0"/>
              </a:rPr>
              <a:t>Pittsburgh for CEDAW Coalition</a:t>
            </a:r>
          </a:p>
        </p:txBody>
      </p:sp>
      <p:pic>
        <p:nvPicPr>
          <p:cNvPr id="26" name="Picture 25"/>
          <p:cNvPicPr>
            <a:picLocks noChangeAspect="1"/>
          </p:cNvPicPr>
          <p:nvPr/>
        </p:nvPicPr>
        <p:blipFill>
          <a:blip r:embed="rId8"/>
          <a:stretch>
            <a:fillRect/>
          </a:stretch>
        </p:blipFill>
        <p:spPr>
          <a:xfrm>
            <a:off x="6697057" y="7933650"/>
            <a:ext cx="1770929" cy="755483"/>
          </a:xfrm>
          <a:prstGeom prst="rect">
            <a:avLst/>
          </a:prstGeom>
        </p:spPr>
      </p:pic>
      <p:pic>
        <p:nvPicPr>
          <p:cNvPr id="27" name="Picture 26"/>
          <p:cNvPicPr>
            <a:picLocks noChangeAspect="1"/>
          </p:cNvPicPr>
          <p:nvPr/>
        </p:nvPicPr>
        <p:blipFill>
          <a:blip r:embed="rId9">
            <a:duotone>
              <a:prstClr val="black"/>
              <a:schemeClr val="accent1">
                <a:tint val="45000"/>
                <a:satMod val="400000"/>
              </a:schemeClr>
            </a:duotone>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4722094" y="7442572"/>
            <a:ext cx="1505416" cy="462903"/>
          </a:xfrm>
          <a:prstGeom prst="rect">
            <a:avLst/>
          </a:prstGeom>
        </p:spPr>
      </p:pic>
      <p:sp>
        <p:nvSpPr>
          <p:cNvPr id="29" name="TextBox 28"/>
          <p:cNvSpPr txBox="1"/>
          <p:nvPr/>
        </p:nvSpPr>
        <p:spPr>
          <a:xfrm>
            <a:off x="197891" y="216499"/>
            <a:ext cx="3857082" cy="8802410"/>
          </a:xfrm>
          <a:prstGeom prst="rect">
            <a:avLst/>
          </a:prstGeom>
          <a:noFill/>
        </p:spPr>
        <p:txBody>
          <a:bodyPr wrap="square" rtlCol="0">
            <a:spAutoFit/>
          </a:bodyPr>
          <a:lstStyle/>
          <a:p>
            <a:pPr algn="ctr"/>
            <a:r>
              <a:rPr lang="en-US" sz="1800" b="1" dirty="0"/>
              <a:t>Pittsburgh for CEDAW*</a:t>
            </a:r>
          </a:p>
          <a:p>
            <a:r>
              <a:rPr lang="en-US" sz="1800" b="1" dirty="0"/>
              <a:t>Our Mission </a:t>
            </a:r>
            <a:r>
              <a:rPr lang="en-US" sz="1600" dirty="0"/>
              <a:t>is to have Pittsburgh become a CEDAW City by passing an ordinance that establishes the frame- work and reflects the principles of CEDAW (The UN </a:t>
            </a:r>
            <a:r>
              <a:rPr lang="en-US" sz="1600" b="1" dirty="0"/>
              <a:t>C</a:t>
            </a:r>
            <a:r>
              <a:rPr lang="en-US" sz="1600" dirty="0"/>
              <a:t>onvention on the </a:t>
            </a:r>
            <a:r>
              <a:rPr lang="en-US" sz="1600" b="1" dirty="0"/>
              <a:t>E</a:t>
            </a:r>
            <a:r>
              <a:rPr lang="en-US" sz="1600" dirty="0"/>
              <a:t>limination of All Forms of </a:t>
            </a:r>
            <a:r>
              <a:rPr lang="en-US" sz="1600" b="1" dirty="0"/>
              <a:t>D</a:t>
            </a:r>
            <a:r>
              <a:rPr lang="en-US" sz="1600" dirty="0"/>
              <a:t>iscrimination </a:t>
            </a:r>
            <a:r>
              <a:rPr lang="en-US" sz="1600" b="1" dirty="0"/>
              <a:t>A</a:t>
            </a:r>
            <a:r>
              <a:rPr lang="en-US" sz="1600" dirty="0"/>
              <a:t>gainst </a:t>
            </a:r>
            <a:r>
              <a:rPr lang="en-US" sz="1600" b="1" dirty="0"/>
              <a:t>W</a:t>
            </a:r>
            <a:r>
              <a:rPr lang="en-US" sz="1600" dirty="0"/>
              <a:t>omen).Then, to leverage that ordinance to improve the lives of women and girls in Pittsburgh.</a:t>
            </a:r>
          </a:p>
          <a:p>
            <a:endParaRPr lang="en-US" sz="800" dirty="0"/>
          </a:p>
          <a:p>
            <a:r>
              <a:rPr lang="en-US" sz="1600" b="1" dirty="0"/>
              <a:t>CEDAW is an international agreement </a:t>
            </a:r>
            <a:r>
              <a:rPr lang="en-US" sz="1600" dirty="0"/>
              <a:t>that affirms the principles of fundamental human rights and equality for women around the world and to ensure equality for women and girls in the civil, political, economic, social and cultural arenas. </a:t>
            </a:r>
          </a:p>
          <a:p>
            <a:endParaRPr lang="en-US" sz="800" dirty="0"/>
          </a:p>
          <a:p>
            <a:r>
              <a:rPr lang="en-US" sz="1600" dirty="0"/>
              <a:t>To date, 187 out of 193 United Nations member states have ratified CEDAW.  The United States is one of only six countries — along with Iran, Sudan, Somalia, Palau and Tonga — that have not ratified CEDAW.</a:t>
            </a:r>
          </a:p>
          <a:p>
            <a:endParaRPr lang="en-US" sz="800" dirty="0"/>
          </a:p>
          <a:p>
            <a:r>
              <a:rPr lang="en-US" sz="1600" dirty="0"/>
              <a:t>The Cities for CEDAW campaign “Makes the Global Local” by implementing the Convention in cities and towns across the United States. Four cities and Miami/Dade County have already passed ordinances, thirty other cities are in-process. We believe that the time is right for Pittsburgh to participate</a:t>
            </a:r>
            <a:br>
              <a:rPr lang="en-US" sz="1600" dirty="0"/>
            </a:br>
            <a:r>
              <a:rPr lang="en-US" sz="800" dirty="0"/>
              <a:t>.</a:t>
            </a:r>
          </a:p>
          <a:p>
            <a:r>
              <a:rPr lang="en-US" dirty="0"/>
              <a:t>* Pittsburgh for CEDAW is a project of the</a:t>
            </a:r>
          </a:p>
          <a:p>
            <a:r>
              <a:rPr lang="en-US" dirty="0"/>
              <a:t> Thomas Merton Center</a:t>
            </a:r>
          </a:p>
          <a:p>
            <a:endParaRPr lang="en-US" dirty="0"/>
          </a:p>
        </p:txBody>
      </p:sp>
      <p:cxnSp>
        <p:nvCxnSpPr>
          <p:cNvPr id="31" name="Straight Connector 30"/>
          <p:cNvCxnSpPr/>
          <p:nvPr/>
        </p:nvCxnSpPr>
        <p:spPr>
          <a:xfrm>
            <a:off x="6518432" y="1053034"/>
            <a:ext cx="0" cy="3731705"/>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0060" y="216500"/>
            <a:ext cx="3857082" cy="25996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52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0"/>
          <p:cNvSpPr txBox="1">
            <a:spLocks/>
          </p:cNvSpPr>
          <p:nvPr/>
        </p:nvSpPr>
        <p:spPr>
          <a:xfrm>
            <a:off x="397973" y="1063489"/>
            <a:ext cx="8149679" cy="2428542"/>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342900" marR="0" lvl="0"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1pPr>
            <a:lvl2pPr marL="685800" marR="0" lvl="1"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2pPr>
            <a:lvl3pPr marL="1028700" marR="0" lvl="2"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3pPr>
            <a:lvl4pPr marL="1371600" marR="0" lvl="3"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4pPr>
            <a:lvl5pPr marL="1714500" marR="0" lvl="4"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pPr marL="0" indent="0" algn="ctr">
              <a:spcBef>
                <a:spcPts val="0"/>
              </a:spcBef>
              <a:buSzPct val="25000"/>
              <a:buFont typeface="Helvetica Neue"/>
              <a:buNone/>
            </a:pPr>
            <a:r>
              <a:rPr lang="en-US" sz="2400" b="1" dirty="0"/>
              <a:t>Is there Discrimination in Pittsburgh?</a:t>
            </a:r>
          </a:p>
          <a:p>
            <a:pPr marL="0" indent="0" algn="ctr">
              <a:lnSpc>
                <a:spcPct val="50000"/>
              </a:lnSpc>
              <a:spcBef>
                <a:spcPts val="1400"/>
              </a:spcBef>
              <a:buSzPct val="25000"/>
              <a:buFont typeface="Helvetica Neue"/>
              <a:buNone/>
            </a:pPr>
            <a:r>
              <a:rPr lang="en-US" sz="2000" b="1" dirty="0"/>
              <a:t>In the United States</a:t>
            </a:r>
          </a:p>
          <a:p>
            <a:pPr marL="0" indent="-185900">
              <a:spcBef>
                <a:spcPts val="600"/>
              </a:spcBef>
              <a:buSzPct val="75900"/>
            </a:pPr>
            <a:r>
              <a:rPr lang="en-US" sz="1600" dirty="0"/>
              <a:t>1 in 3 women will become victims of domestic violence.</a:t>
            </a:r>
          </a:p>
          <a:p>
            <a:pPr marL="0" indent="-185900">
              <a:spcBef>
                <a:spcPts val="600"/>
              </a:spcBef>
              <a:buSzPct val="75900"/>
            </a:pPr>
            <a:r>
              <a:rPr lang="en-US" sz="1600" dirty="0"/>
              <a:t>1 in 3 teenage girls will be physically assaulted by a boyfriend</a:t>
            </a:r>
          </a:p>
          <a:p>
            <a:pPr marL="0" indent="-185900">
              <a:spcBef>
                <a:spcPts val="600"/>
              </a:spcBef>
              <a:buSzPct val="75900"/>
            </a:pPr>
            <a:r>
              <a:rPr lang="en-US" sz="1600" dirty="0"/>
              <a:t>1 in 5 women have or will experience a completed and/or attempted rape during their   college career.</a:t>
            </a:r>
          </a:p>
          <a:p>
            <a:pPr marL="0" indent="-185900">
              <a:spcBef>
                <a:spcPts val="600"/>
              </a:spcBef>
              <a:buSzPct val="75900"/>
            </a:pPr>
            <a:r>
              <a:rPr lang="en-US" sz="1600" dirty="0"/>
              <a:t>Women face higher eviction rates than men due to lower wages, child-rearing responsibilities, and other issues.</a:t>
            </a:r>
          </a:p>
          <a:p>
            <a:pPr marL="0" indent="0" algn="ctr">
              <a:spcBef>
                <a:spcPts val="600"/>
              </a:spcBef>
              <a:buSzPct val="25000"/>
              <a:buFont typeface="Helvetica Neue"/>
              <a:buNone/>
            </a:pPr>
            <a:endParaRPr lang="en-US" sz="1600" dirty="0"/>
          </a:p>
        </p:txBody>
      </p:sp>
      <p:pic>
        <p:nvPicPr>
          <p:cNvPr id="3" name="Picture 2"/>
          <p:cNvPicPr>
            <a:picLocks noChangeAspect="1"/>
          </p:cNvPicPr>
          <p:nvPr/>
        </p:nvPicPr>
        <p:blipFill>
          <a:blip r:embed="rId2"/>
          <a:stretch>
            <a:fillRect/>
          </a:stretch>
        </p:blipFill>
        <p:spPr>
          <a:xfrm>
            <a:off x="11353887" y="7704927"/>
            <a:ext cx="1584857" cy="1847146"/>
          </a:xfrm>
          <a:prstGeom prst="rect">
            <a:avLst/>
          </a:prstGeom>
        </p:spPr>
      </p:pic>
      <p:sp>
        <p:nvSpPr>
          <p:cNvPr id="4" name="Rectangle 3"/>
          <p:cNvSpPr/>
          <p:nvPr/>
        </p:nvSpPr>
        <p:spPr>
          <a:xfrm>
            <a:off x="9237590" y="8034008"/>
            <a:ext cx="2383618" cy="1188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“There never will be complete equality until women themselves help </a:t>
            </a:r>
          </a:p>
          <a:p>
            <a:r>
              <a:rPr lang="en-US" sz="1600" dirty="0">
                <a:solidFill>
                  <a:schemeClr val="tx1"/>
                </a:solidFill>
              </a:rPr>
              <a:t>to make laws and elect lawmakers.” </a:t>
            </a:r>
          </a:p>
          <a:p>
            <a:r>
              <a:rPr lang="en-US" sz="1600" i="1" dirty="0">
                <a:solidFill>
                  <a:schemeClr val="tx1"/>
                </a:solidFill>
              </a:rPr>
              <a:t>Susan B. Anthony </a:t>
            </a:r>
            <a:r>
              <a:rPr lang="en-US" sz="1600" i="1" dirty="0"/>
              <a:t> </a:t>
            </a:r>
            <a:endParaRPr lang="en-US" sz="1600" i="1" dirty="0">
              <a:effectLst/>
            </a:endParaRPr>
          </a:p>
        </p:txBody>
      </p:sp>
      <p:sp>
        <p:nvSpPr>
          <p:cNvPr id="5" name="Rectangle 4"/>
          <p:cNvSpPr/>
          <p:nvPr/>
        </p:nvSpPr>
        <p:spPr>
          <a:xfrm>
            <a:off x="9132570" y="7802683"/>
            <a:ext cx="3674150" cy="1651637"/>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79"/>
          <p:cNvSpPr txBox="1">
            <a:spLocks/>
          </p:cNvSpPr>
          <p:nvPr/>
        </p:nvSpPr>
        <p:spPr>
          <a:xfrm>
            <a:off x="132416" y="-110449"/>
            <a:ext cx="12674304" cy="1084835"/>
          </a:xfrm>
          <a:prstGeom prst="rect">
            <a:avLst/>
          </a:prstGeom>
          <a:solidFill>
            <a:schemeClr val="accent1"/>
          </a:solidFill>
          <a:ln w="25400" cap="flat" cmpd="sng">
            <a:solidFill>
              <a:srgbClr val="1F43C9"/>
            </a:solidFill>
            <a:prstDash val="solid"/>
            <a:round/>
            <a:headEnd type="none" w="med" len="med"/>
            <a:tailEnd type="none" w="med" len="med"/>
          </a:ln>
        </p:spPr>
        <p:txBody>
          <a:bodyPr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rgbClr val="000000"/>
              </a:buClr>
              <a:buSzPct val="25000"/>
              <a:buFont typeface="Helvetica Neue"/>
              <a:buNone/>
            </a:pPr>
            <a:r>
              <a:rPr lang="en-US" sz="4800" b="1" dirty="0">
                <a:solidFill>
                  <a:schemeClr val="bg1"/>
                </a:solidFill>
                <a:latin typeface="Helvetica Neue"/>
                <a:ea typeface="Helvetica Neue"/>
                <a:cs typeface="Helvetica Neue"/>
                <a:sym typeface="Helvetica Neue"/>
              </a:rPr>
              <a:t>Women's Rights are Human Rights </a:t>
            </a:r>
          </a:p>
        </p:txBody>
      </p:sp>
      <p:pic>
        <p:nvPicPr>
          <p:cNvPr id="7" name="Shape 83"/>
          <p:cNvPicPr preferRelativeResize="0"/>
          <p:nvPr/>
        </p:nvPicPr>
        <p:blipFill rotWithShape="1">
          <a:blip r:embed="rId3">
            <a:alphaModFix/>
          </a:blip>
          <a:srcRect/>
          <a:stretch/>
        </p:blipFill>
        <p:spPr>
          <a:xfrm>
            <a:off x="8949980" y="1036323"/>
            <a:ext cx="3856740" cy="1489571"/>
          </a:xfrm>
          <a:prstGeom prst="rect">
            <a:avLst/>
          </a:prstGeom>
          <a:noFill/>
          <a:ln>
            <a:noFill/>
          </a:ln>
        </p:spPr>
      </p:pic>
      <p:sp>
        <p:nvSpPr>
          <p:cNvPr id="8" name="Shape 85"/>
          <p:cNvSpPr/>
          <p:nvPr/>
        </p:nvSpPr>
        <p:spPr>
          <a:xfrm>
            <a:off x="9030182" y="2574772"/>
            <a:ext cx="3696336" cy="5068218"/>
          </a:xfrm>
          <a:prstGeom prst="rect">
            <a:avLst/>
          </a:prstGeom>
          <a:noFill/>
          <a:ln w="12700" cap="flat" cmpd="sng">
            <a:noFill/>
            <a:prstDash val="solid"/>
            <a:miter/>
            <a:headEnd type="none" w="med" len="med"/>
            <a:tailEnd type="none" w="med" len="med"/>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2200" b="1" i="0" u="none" strike="noStrike" cap="none" dirty="0">
                <a:solidFill>
                  <a:srgbClr val="000000"/>
                </a:solidFill>
                <a:latin typeface="Helvetica Neue"/>
                <a:ea typeface="Helvetica Neue"/>
                <a:cs typeface="Helvetica Neue"/>
                <a:sym typeface="Helvetica Neue"/>
              </a:rPr>
              <a:t>What can a CEDAW City look like?</a:t>
            </a:r>
          </a:p>
          <a:p>
            <a:pPr algn="ctr"/>
            <a:r>
              <a:rPr lang="en-US" sz="1500" dirty="0">
                <a:latin typeface="Helvetica Neue" panose="020B0604020202020204" charset="0"/>
              </a:rPr>
              <a:t>San Francisco, becoming a CEDAW City resulted in:</a:t>
            </a:r>
          </a:p>
          <a:p>
            <a:pPr marL="285750" indent="-285750">
              <a:buFont typeface="Arial" panose="020B0604020202020204" pitchFamily="34" charset="0"/>
              <a:buChar char="•"/>
            </a:pPr>
            <a:endParaRPr lang="en-US" sz="800" dirty="0">
              <a:latin typeface="Helvetica Neue" panose="020B0604020202020204" charset="0"/>
            </a:endParaRPr>
          </a:p>
          <a:p>
            <a:pPr marL="285750" lvl="1" indent="-285750">
              <a:spcBef>
                <a:spcPts val="300"/>
              </a:spcBef>
              <a:buFont typeface="Arial" panose="020B0604020202020204" pitchFamily="34" charset="0"/>
              <a:buChar char="•"/>
            </a:pPr>
            <a:r>
              <a:rPr lang="en-US" sz="1600" dirty="0">
                <a:latin typeface="Helvetica Neue" panose="020B0604020202020204" charset="0"/>
              </a:rPr>
              <a:t>Violence Against Women Prevention and Intervention Grants Program </a:t>
            </a:r>
          </a:p>
          <a:p>
            <a:pPr marL="285750" lvl="1" indent="-285750">
              <a:spcBef>
                <a:spcPts val="300"/>
              </a:spcBef>
              <a:buFont typeface="Arial" panose="020B0604020202020204" pitchFamily="34" charset="0"/>
              <a:buChar char="•"/>
            </a:pPr>
            <a:r>
              <a:rPr lang="en-US" sz="1600" dirty="0">
                <a:latin typeface="Helvetica Neue" panose="020B0604020202020204" charset="0"/>
              </a:rPr>
              <a:t>44 Months Without Domestic Violence Homicide </a:t>
            </a:r>
          </a:p>
          <a:p>
            <a:pPr marL="285750" lvl="1" indent="-285750">
              <a:spcBef>
                <a:spcPts val="300"/>
              </a:spcBef>
              <a:buFont typeface="Arial" panose="020B0604020202020204" pitchFamily="34" charset="0"/>
              <a:buChar char="•"/>
            </a:pPr>
            <a:r>
              <a:rPr lang="en-US" sz="1600" dirty="0">
                <a:latin typeface="Helvetica Neue" panose="020B0604020202020204" charset="0"/>
              </a:rPr>
              <a:t>Public Works placed greater street lighting for better safety.</a:t>
            </a:r>
          </a:p>
          <a:p>
            <a:pPr marL="285750" lvl="1" indent="-285750">
              <a:spcBef>
                <a:spcPts val="300"/>
              </a:spcBef>
              <a:buFont typeface="Arial" panose="020B0604020202020204" pitchFamily="34" charset="0"/>
              <a:buChar char="•"/>
            </a:pPr>
            <a:r>
              <a:rPr lang="en-US" sz="1600" dirty="0">
                <a:latin typeface="Helvetica Neue" panose="020B0604020202020204" charset="0"/>
              </a:rPr>
              <a:t>Department of Juvenile Probation Created a “girls unit” providing gender-specific, trauma-focused services for girls.</a:t>
            </a:r>
          </a:p>
          <a:p>
            <a:pPr marL="285750" lvl="1" indent="-285750">
              <a:spcBef>
                <a:spcPts val="300"/>
              </a:spcBef>
              <a:buFont typeface="Arial" panose="020B0604020202020204" pitchFamily="34" charset="0"/>
              <a:buChar char="•"/>
            </a:pPr>
            <a:r>
              <a:rPr lang="en-US" sz="1600" dirty="0">
                <a:latin typeface="Helvetica Neue" panose="020B0604020202020204" charset="0"/>
              </a:rPr>
              <a:t>Increase in female employment in professional jobs within the city of San Francisco.</a:t>
            </a:r>
          </a:p>
          <a:p>
            <a:pPr marL="285750" lvl="1" indent="-285750">
              <a:spcBef>
                <a:spcPts val="300"/>
              </a:spcBef>
              <a:buFont typeface="Arial" panose="020B0604020202020204" pitchFamily="34" charset="0"/>
              <a:buChar char="•"/>
            </a:pPr>
            <a:r>
              <a:rPr lang="en-US" sz="1600" dirty="0">
                <a:latin typeface="Helvetica Neue" panose="020B0604020202020204" charset="0"/>
              </a:rPr>
              <a:t>Gender Equality Principles Initiative to expand gender analysis.</a:t>
            </a:r>
          </a:p>
        </p:txBody>
      </p:sp>
      <p:sp>
        <p:nvSpPr>
          <p:cNvPr id="12" name="TextBox 11"/>
          <p:cNvSpPr txBox="1"/>
          <p:nvPr/>
        </p:nvSpPr>
        <p:spPr>
          <a:xfrm>
            <a:off x="253449" y="6296516"/>
            <a:ext cx="8235710" cy="2185214"/>
          </a:xfrm>
          <a:prstGeom prst="rect">
            <a:avLst/>
          </a:prstGeom>
          <a:noFill/>
        </p:spPr>
        <p:txBody>
          <a:bodyPr wrap="square" rtlCol="0">
            <a:spAutoFit/>
          </a:bodyPr>
          <a:lstStyle/>
          <a:p>
            <a:pPr algn="ctr">
              <a:spcBef>
                <a:spcPts val="600"/>
              </a:spcBef>
              <a:buSzPct val="25000"/>
            </a:pPr>
            <a:r>
              <a:rPr lang="en-US" sz="2000" b="1" dirty="0"/>
              <a:t>In Pittsburgh</a:t>
            </a:r>
          </a:p>
          <a:p>
            <a:pPr marL="99850" indent="-285750">
              <a:spcBef>
                <a:spcPts val="600"/>
              </a:spcBef>
              <a:buSzPct val="75900"/>
              <a:buFont typeface="Arial" panose="020B0604020202020204" pitchFamily="34" charset="0"/>
              <a:buChar char="•"/>
            </a:pPr>
            <a:r>
              <a:rPr lang="en-US" sz="1600" dirty="0"/>
              <a:t>71% of Pittsburgh Families living in poverty are headed by Single Mothers</a:t>
            </a:r>
            <a:endParaRPr lang="en-US" sz="1600" dirty="0">
              <a:latin typeface="Helvetica Neue" panose="020B0604020202020204" charset="0"/>
            </a:endParaRPr>
          </a:p>
          <a:p>
            <a:pPr marL="99850" indent="-285750">
              <a:spcBef>
                <a:spcPts val="600"/>
              </a:spcBef>
              <a:buSzPct val="80000"/>
              <a:buFont typeface="Arial" panose="020B0604020202020204" pitchFamily="34" charset="0"/>
              <a:buChar char="•"/>
            </a:pPr>
            <a:r>
              <a:rPr lang="en-US" sz="1600" dirty="0">
                <a:latin typeface="Helvetica Neue" panose="020B0604020202020204" charset="0"/>
              </a:rPr>
              <a:t>White Women in the Pittsburgh Area are paid 73 cents, African American women 64 cents, and Latinas just 55 cents for every dollar paid to white, non-Hispanic men.</a:t>
            </a:r>
          </a:p>
          <a:p>
            <a:pPr marL="99850" indent="-285750">
              <a:spcBef>
                <a:spcPts val="600"/>
              </a:spcBef>
              <a:buSzPct val="75900"/>
              <a:buFont typeface="Arial" panose="020B0604020202020204" pitchFamily="34" charset="0"/>
              <a:buChar char="•"/>
            </a:pPr>
            <a:r>
              <a:rPr lang="en-US" sz="1600" dirty="0">
                <a:latin typeface="Helvetica Neue" panose="020B0604020202020204" charset="0"/>
              </a:rPr>
              <a:t>About 4000 protection from abuse orders are issued annually in Allegheny County.</a:t>
            </a:r>
          </a:p>
          <a:p>
            <a:pPr marL="99850" indent="-285750">
              <a:spcBef>
                <a:spcPts val="600"/>
              </a:spcBef>
              <a:buSzPct val="75900"/>
              <a:buFont typeface="Arial" panose="020B0604020202020204" pitchFamily="34" charset="0"/>
              <a:buChar char="•"/>
            </a:pPr>
            <a:r>
              <a:rPr lang="en-US" sz="1600" dirty="0">
                <a:latin typeface="Helvetica Neue" panose="020B0604020202020204" charset="0"/>
              </a:rPr>
              <a:t>Well over 6000 women sought help in Women’s shelters in Greater Pittsburgh last year</a:t>
            </a:r>
          </a:p>
        </p:txBody>
      </p:sp>
      <p:sp>
        <p:nvSpPr>
          <p:cNvPr id="13" name="TextBox 12"/>
          <p:cNvSpPr txBox="1"/>
          <p:nvPr/>
        </p:nvSpPr>
        <p:spPr>
          <a:xfrm>
            <a:off x="278372" y="3577229"/>
            <a:ext cx="4494758" cy="2923877"/>
          </a:xfrm>
          <a:prstGeom prst="rect">
            <a:avLst/>
          </a:prstGeom>
          <a:noFill/>
        </p:spPr>
        <p:txBody>
          <a:bodyPr wrap="square" rtlCol="0">
            <a:spAutoFit/>
          </a:bodyPr>
          <a:lstStyle/>
          <a:p>
            <a:pPr algn="ctr">
              <a:spcBef>
                <a:spcPts val="600"/>
              </a:spcBef>
              <a:buSzPct val="25000"/>
            </a:pPr>
            <a:r>
              <a:rPr lang="en-US" sz="2000" b="1" dirty="0">
                <a:latin typeface="Helvetica Neue" panose="020B0604020202020204" charset="0"/>
              </a:rPr>
              <a:t>In Pennsylvania</a:t>
            </a:r>
          </a:p>
          <a:p>
            <a:pPr marL="99850" indent="-285750">
              <a:spcBef>
                <a:spcPts val="600"/>
              </a:spcBef>
              <a:buSzPct val="90000"/>
              <a:buFont typeface="Arial" panose="020B0604020202020204" pitchFamily="34" charset="0"/>
              <a:buChar char="•"/>
            </a:pPr>
            <a:r>
              <a:rPr lang="en-US" sz="1600" dirty="0">
                <a:latin typeface="Helvetica Neue" panose="020B0604020202020204" charset="0"/>
              </a:rPr>
              <a:t>60% of PA minimum wage earners are women</a:t>
            </a:r>
          </a:p>
          <a:p>
            <a:pPr marL="99850" indent="-285750">
              <a:spcBef>
                <a:spcPts val="600"/>
              </a:spcBef>
              <a:buSzPct val="90000"/>
              <a:buFont typeface="Arial" panose="020B0604020202020204" pitchFamily="34" charset="0"/>
              <a:buChar char="•"/>
            </a:pPr>
            <a:r>
              <a:rPr lang="en-US" sz="1600" dirty="0">
                <a:latin typeface="Helvetica Neue" panose="020B0604020202020204" charset="0"/>
              </a:rPr>
              <a:t>Cost of Infant Care in PA 27% of Women's Median Annual Earnings</a:t>
            </a:r>
          </a:p>
          <a:p>
            <a:pPr marL="99850" indent="-285750">
              <a:spcBef>
                <a:spcPts val="600"/>
              </a:spcBef>
              <a:buSzPct val="90000"/>
              <a:buFont typeface="Arial" panose="020B0604020202020204" pitchFamily="34" charset="0"/>
              <a:buChar char="•"/>
            </a:pPr>
            <a:r>
              <a:rPr lang="en-US" sz="1600" dirty="0">
                <a:latin typeface="Helvetica Neue" panose="020B0604020202020204" charset="0"/>
              </a:rPr>
              <a:t>Black girls are suspended from school at higher rates (13%) than girls of any other race or ethnicity and most boys.</a:t>
            </a:r>
          </a:p>
          <a:p>
            <a:pPr marL="285750" indent="-285750">
              <a:spcBef>
                <a:spcPts val="600"/>
              </a:spcBef>
              <a:buSzPct val="90000"/>
              <a:buFont typeface="Arial" panose="020B0604020202020204" pitchFamily="34" charset="0"/>
              <a:buChar char="•"/>
            </a:pPr>
            <a:r>
              <a:rPr lang="en-US" sz="1600" dirty="0">
                <a:latin typeface="Helvetica Neue" panose="020B0604020202020204" charset="0"/>
              </a:rPr>
              <a:t>Only 17% of Pennsylvania State law makers are women.</a:t>
            </a:r>
            <a:endParaRPr lang="en-US" dirty="0"/>
          </a:p>
        </p:txBody>
      </p:sp>
      <p:sp>
        <p:nvSpPr>
          <p:cNvPr id="14" name="TextBox 13"/>
          <p:cNvSpPr txBox="1"/>
          <p:nvPr/>
        </p:nvSpPr>
        <p:spPr>
          <a:xfrm>
            <a:off x="4871845" y="3680687"/>
            <a:ext cx="3512202" cy="2677656"/>
          </a:xfrm>
          <a:prstGeom prst="rect">
            <a:avLst/>
          </a:prstGeom>
          <a:noFill/>
          <a:ln w="57150">
            <a:noFill/>
          </a:ln>
        </p:spPr>
        <p:txBody>
          <a:bodyPr wrap="square" rtlCol="0">
            <a:spAutoFit/>
          </a:bodyPr>
          <a:lstStyle/>
          <a:p>
            <a:pPr lvl="2"/>
            <a:r>
              <a:rPr lang="en-US" sz="1600" b="1" dirty="0">
                <a:latin typeface="Helvetica Neue" panose="020B0604020202020204" charset="0"/>
              </a:rPr>
              <a:t>    Poverty Rates in Pennsylvania</a:t>
            </a:r>
          </a:p>
          <a:p>
            <a:pPr lvl="2"/>
            <a:endParaRPr lang="en-US" sz="800" b="1" dirty="0">
              <a:latin typeface="Helvetica Neue" panose="020B0604020202020204" charset="0"/>
            </a:endParaRPr>
          </a:p>
          <a:p>
            <a:pPr lvl="2"/>
            <a:r>
              <a:rPr lang="en-US" sz="1600" dirty="0">
                <a:latin typeface="Helvetica Neue" panose="020B0604020202020204" charset="0"/>
              </a:rPr>
              <a:t>    Women:  13.4%</a:t>
            </a:r>
          </a:p>
          <a:p>
            <a:pPr lvl="2"/>
            <a:r>
              <a:rPr lang="en-US" sz="1600" dirty="0">
                <a:latin typeface="Helvetica Neue" panose="020B0604020202020204" charset="0"/>
              </a:rPr>
              <a:t>    Female-Headed Families:  39.7%</a:t>
            </a:r>
          </a:p>
          <a:p>
            <a:pPr lvl="2"/>
            <a:r>
              <a:rPr lang="en-US" sz="1600" dirty="0">
                <a:latin typeface="Helvetica Neue" panose="020B0604020202020204" charset="0"/>
              </a:rPr>
              <a:t>    Black Women:  28.0%</a:t>
            </a:r>
          </a:p>
          <a:p>
            <a:pPr lvl="2"/>
            <a:r>
              <a:rPr lang="en-US" sz="1600" dirty="0">
                <a:latin typeface="Helvetica Neue" panose="020B0604020202020204" charset="0"/>
              </a:rPr>
              <a:t>    Hispanic Women:  31.6%</a:t>
            </a:r>
          </a:p>
          <a:p>
            <a:pPr lvl="2"/>
            <a:r>
              <a:rPr lang="en-US" sz="1600" dirty="0">
                <a:latin typeface="Helvetica Neue" panose="020B0604020202020204" charset="0"/>
              </a:rPr>
              <a:t>    Asian Women:  15.5%</a:t>
            </a:r>
          </a:p>
          <a:p>
            <a:pPr lvl="2"/>
            <a:r>
              <a:rPr lang="en-US" sz="1600" dirty="0">
                <a:latin typeface="Helvetica Neue" panose="020B0604020202020204" charset="0"/>
              </a:rPr>
              <a:t>    Native American Women:  34%</a:t>
            </a:r>
          </a:p>
          <a:p>
            <a:pPr lvl="2"/>
            <a:r>
              <a:rPr lang="en-US" sz="1600" dirty="0">
                <a:latin typeface="Helvetica Neue" panose="020B0604020202020204" charset="0"/>
              </a:rPr>
              <a:t>    Women 65 &amp; Older:  9.5%</a:t>
            </a:r>
          </a:p>
          <a:p>
            <a:pPr lvl="2"/>
            <a:r>
              <a:rPr lang="en-US" sz="1600" dirty="0">
                <a:latin typeface="Helvetica Neue" panose="020B0604020202020204" charset="0"/>
              </a:rPr>
              <a:t>    Children:  19.4%</a:t>
            </a:r>
          </a:p>
          <a:p>
            <a:pPr lvl="2"/>
            <a:r>
              <a:rPr lang="en-US" sz="1600" i="1" dirty="0">
                <a:latin typeface="Helvetica Neue" panose="020B0604020202020204" charset="0"/>
              </a:rPr>
              <a:t>                 </a:t>
            </a:r>
            <a:r>
              <a:rPr lang="en-US" sz="1200" i="1" dirty="0">
                <a:latin typeface="Helvetica Neue" panose="020B0604020202020204" charset="0"/>
              </a:rPr>
              <a:t>National Women’s Law Center</a:t>
            </a:r>
            <a:endParaRPr lang="en-US" sz="1600" i="1" dirty="0">
              <a:latin typeface="Helvetica Neue" panose="020B0604020202020204" charset="0"/>
            </a:endParaRPr>
          </a:p>
        </p:txBody>
      </p:sp>
      <p:sp>
        <p:nvSpPr>
          <p:cNvPr id="9" name="Rounded Rectangular Callout 8"/>
          <p:cNvSpPr/>
          <p:nvPr/>
        </p:nvSpPr>
        <p:spPr>
          <a:xfrm rot="5400000">
            <a:off x="5287741" y="3263428"/>
            <a:ext cx="2784236" cy="3346890"/>
          </a:xfrm>
          <a:prstGeom prst="wedgeRoundRectCallou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p:nvSpPr>
        <p:spPr>
          <a:xfrm>
            <a:off x="368759" y="8507895"/>
            <a:ext cx="8015380" cy="89612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We Can Do Better!</a:t>
            </a:r>
          </a:p>
        </p:txBody>
      </p:sp>
    </p:spTree>
    <p:extLst>
      <p:ext uri="{BB962C8B-B14F-4D97-AF65-F5344CB8AC3E}">
        <p14:creationId xmlns:p14="http://schemas.microsoft.com/office/powerpoint/2010/main" val="1373147029"/>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3848</TotalTime>
  <Words>739</Words>
  <Application>Microsoft Office PowerPoint</Application>
  <PresentationFormat>Custom</PresentationFormat>
  <Paragraphs>98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Impact</vt:lpstr>
      <vt:lpstr>Arial Black</vt:lpstr>
      <vt:lpstr>Arial</vt:lpstr>
      <vt:lpstr>Helvetica Neue</vt:lpstr>
      <vt:lpstr>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Bandes</dc:creator>
  <cp:lastModifiedBy>Marcia Bandes</cp:lastModifiedBy>
  <cp:revision>124</cp:revision>
  <cp:lastPrinted>2016-10-24T17:29:32Z</cp:lastPrinted>
  <dcterms:modified xsi:type="dcterms:W3CDTF">2016-10-24T17:50:09Z</dcterms:modified>
</cp:coreProperties>
</file>